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9" r:id="rId21"/>
    <p:sldId id="278" r:id="rId22"/>
    <p:sldId id="275" r:id="rId23"/>
    <p:sldId id="276" r:id="rId24"/>
    <p:sldId id="281" r:id="rId25"/>
    <p:sldId id="284" r:id="rId26"/>
    <p:sldId id="28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0EE"/>
    <a:srgbClr val="F769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410" autoAdjust="0"/>
  </p:normalViewPr>
  <p:slideViewPr>
    <p:cSldViewPr>
      <p:cViewPr varScale="1">
        <p:scale>
          <a:sx n="87" d="100"/>
          <a:sy n="87" d="100"/>
        </p:scale>
        <p:origin x="-123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1EF5A-E602-4022-8D93-0B20A24CA3CE}" type="datetimeFigureOut">
              <a:rPr lang="it-IT" smtClean="0"/>
              <a:pPr/>
              <a:t>18/03/2025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2FA3D-5B30-4E6D-B712-9D4C52C168B0}" type="slidenum">
              <a:rPr lang="it-IT" smtClean="0"/>
              <a:pPr/>
              <a:t>‹N›</a:t>
            </a:fld>
            <a:endParaRPr lang="it-IT"/>
          </a:p>
        </p:txBody>
      </p:sp>
    </p:spTree>
    <p:extLst>
      <p:ext uri="{BB962C8B-B14F-4D97-AF65-F5344CB8AC3E}">
        <p14:creationId xmlns:p14="http://schemas.microsoft.com/office/powerpoint/2010/main" xmlns="" val="22880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16</a:t>
            </a:fld>
            <a:endParaRPr lang="it-IT"/>
          </a:p>
        </p:txBody>
      </p:sp>
    </p:spTree>
    <p:extLst>
      <p:ext uri="{BB962C8B-B14F-4D97-AF65-F5344CB8AC3E}">
        <p14:creationId xmlns:p14="http://schemas.microsoft.com/office/powerpoint/2010/main" xmlns="" val="28902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all DIP subscales had a </a:t>
            </a:r>
            <a:r>
              <a:rPr lang="en-US" dirty="0" err="1" smtClean="0"/>
              <a:t>sta</a:t>
            </a:r>
            <a:r>
              <a:rPr lang="en-US" dirty="0" smtClean="0"/>
              <a:t>- </a:t>
            </a:r>
            <a:r>
              <a:rPr lang="en-US" dirty="0" err="1" smtClean="0"/>
              <a:t>tistically</a:t>
            </a:r>
            <a:r>
              <a:rPr lang="en-US" dirty="0" smtClean="0"/>
              <a:t> significant negative association with screening uptake; higher defensiveness scores were associated with lower odds of FIT‐ based screening participation. These results support previous find- </a:t>
            </a:r>
            <a:r>
              <a:rPr lang="en-US" dirty="0" err="1" smtClean="0"/>
              <a:t>ings</a:t>
            </a:r>
            <a:r>
              <a:rPr lang="en-US" dirty="0" smtClean="0"/>
              <a:t> and highlight the important influence of DIP on screening participation. Once other previously identified behavioral influences on uptake were taken into account, only the two subscales of the suppression domain remained statistically significant. Our results suggest that both kinds of suppression—self‐exemption (screening is not relevant or important for the individual) and denying immediacy (screening is not an immediate concern)—are independent influences on nonparticipation in FIT‐based screening.</a:t>
            </a:r>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21</a:t>
            </a:fld>
            <a:endParaRPr lang="it-IT"/>
          </a:p>
        </p:txBody>
      </p:sp>
    </p:spTree>
    <p:extLst>
      <p:ext uri="{BB962C8B-B14F-4D97-AF65-F5344CB8AC3E}">
        <p14:creationId xmlns:p14="http://schemas.microsoft.com/office/powerpoint/2010/main" xmlns="" val="176621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DIP likely plays an important role in other health‐protective behaviors, such as not receiving COVID‐19 </a:t>
            </a:r>
            <a:r>
              <a:rPr lang="en-US" b="1" dirty="0" smtClean="0"/>
              <a:t>vaccinations.</a:t>
            </a:r>
            <a:r>
              <a:rPr lang="en-US" dirty="0" smtClean="0"/>
              <a:t>1or HPV vaccination </a:t>
            </a:r>
            <a:r>
              <a:rPr lang="en-US" dirty="0" err="1" smtClean="0"/>
              <a:t>thet</a:t>
            </a:r>
            <a:r>
              <a:rPr lang="en-US" dirty="0" smtClean="0"/>
              <a:t> promote </a:t>
            </a:r>
            <a:r>
              <a:rPr lang="en-US" dirty="0" err="1" smtClean="0"/>
              <a:t>promiscue</a:t>
            </a:r>
            <a:r>
              <a:rPr lang="en-US" dirty="0" smtClean="0"/>
              <a:t> habits 2 For example, as part of a qualitative study, a nursing home director was asked why staff were not getting COVID‐19 vaccines. He said, “They feel they are invincible,” and either they will not get COVID‐19, or it will not be a problem if they do. “Invincibility” is an example of self‐ exemption DIP.13 A good example of </a:t>
            </a:r>
            <a:r>
              <a:rPr lang="en-US" dirty="0" err="1" smtClean="0"/>
              <a:t>counterarguing</a:t>
            </a:r>
            <a:r>
              <a:rPr lang="en-US" dirty="0" smtClean="0"/>
              <a:t> is believing that vaccines in general lead to autism despite strong evidence to the contrary.14 Misinformation (false information not created or shared with intent of harm) or disinformation (false information shared for malfeasant purposes) often fuels </a:t>
            </a:r>
            <a:r>
              <a:rPr lang="en-US" dirty="0" err="1" smtClean="0"/>
              <a:t>counterarguing</a:t>
            </a:r>
            <a:r>
              <a:rPr lang="en-US" dirty="0" smtClean="0"/>
              <a:t> DIP.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DIP is also likely related to contextual factors, social de- </a:t>
            </a:r>
            <a:r>
              <a:rPr lang="en-US" dirty="0" err="1" smtClean="0"/>
              <a:t>terminants</a:t>
            </a:r>
            <a:r>
              <a:rPr lang="en-US" dirty="0" smtClean="0"/>
              <a:t> of health, and structural racism. For example, anyone experiencing food or housing insecurity may not be able to prioritize self‐protective behaviors such as participation in screening programs, and this may manifest as opting out or blunting. Furthermore, a lack of health insurance, differential coverage for screening tests and follow‐up, and the financial consequences of completing cancer screening might influence DIP behaviors. The role of defensive information processing in population‐based colorectal cancer screening uptake </a:t>
            </a:r>
            <a:r>
              <a:rPr lang="en-US" sz="1200" kern="1200" dirty="0" smtClean="0">
                <a:solidFill>
                  <a:schemeClr val="tx1"/>
                </a:solidFill>
                <a:effectLst/>
                <a:latin typeface="+mn-lt"/>
                <a:ea typeface="+mn-ea"/>
                <a:cs typeface="+mn-cs"/>
              </a:rPr>
              <a:t>Other recent studies have found associations between </a:t>
            </a:r>
            <a:r>
              <a:rPr lang="en-US" sz="1200" kern="1200" dirty="0" err="1" smtClean="0">
                <a:solidFill>
                  <a:schemeClr val="tx1"/>
                </a:solidFill>
                <a:effectLst/>
                <a:latin typeface="+mn-lt"/>
                <a:ea typeface="+mn-ea"/>
                <a:cs typeface="+mn-cs"/>
              </a:rPr>
              <a:t>defen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siveness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nonadherence</a:t>
            </a:r>
            <a:r>
              <a:rPr lang="en-US" sz="1200" kern="1200" dirty="0" smtClean="0">
                <a:solidFill>
                  <a:schemeClr val="tx1"/>
                </a:solidFill>
                <a:effectLst/>
                <a:latin typeface="+mn-lt"/>
                <a:ea typeface="+mn-ea"/>
                <a:cs typeface="+mn-cs"/>
              </a:rPr>
              <a:t> to other types of cancer screening. In Norway (where population‐based </a:t>
            </a:r>
            <a:r>
              <a:rPr lang="en-US" sz="1200" b="1" kern="1200" dirty="0" smtClean="0">
                <a:solidFill>
                  <a:schemeClr val="tx1"/>
                </a:solidFill>
                <a:effectLst/>
                <a:latin typeface="+mn-lt"/>
                <a:ea typeface="+mn-ea"/>
                <a:cs typeface="+mn-cs"/>
              </a:rPr>
              <a:t>mammography screening </a:t>
            </a:r>
            <a:r>
              <a:rPr lang="en-US" sz="1200" kern="1200" dirty="0" smtClean="0">
                <a:solidFill>
                  <a:schemeClr val="tx1"/>
                </a:solidFill>
                <a:effectLst/>
                <a:latin typeface="+mn-lt"/>
                <a:ea typeface="+mn-ea"/>
                <a:cs typeface="+mn-cs"/>
              </a:rPr>
              <a:t>pro- grams exist), a survey (using a convenience sample) examining how psychological factors influence defensive avoidance of breast screening reported that women with a greater fear of breast cancer were more likely to engage in defensive processing to rationalize why they did not need mammography screening </a:t>
            </a:r>
            <a:endParaRPr lang="en-US" dirty="0" smtClean="0"/>
          </a:p>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23</a:t>
            </a:fld>
            <a:endParaRPr lang="it-IT"/>
          </a:p>
        </p:txBody>
      </p:sp>
    </p:spTree>
    <p:extLst>
      <p:ext uri="{BB962C8B-B14F-4D97-AF65-F5344CB8AC3E}">
        <p14:creationId xmlns:p14="http://schemas.microsoft.com/office/powerpoint/2010/main" xmlns="" val="228328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41666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73287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21830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17004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66154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27425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9223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59965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76102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62130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04484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01273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82" y="0"/>
            <a:ext cx="9139599" cy="6894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882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0850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804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55" y="0"/>
            <a:ext cx="903649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580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45" y="-28124"/>
            <a:ext cx="9136955" cy="6886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59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86" y="0"/>
            <a:ext cx="9162385"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173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238"/>
            <a:ext cx="9144000" cy="6871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255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6043"/>
            <a:ext cx="9144000" cy="860397"/>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356703"/>
            <a:ext cx="3076575"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1002680"/>
            <a:ext cx="4896544" cy="271462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513" y="3861048"/>
            <a:ext cx="4824536" cy="288032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83336" y="1508402"/>
            <a:ext cx="3888432" cy="4584894"/>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8409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043"/>
            <a:ext cx="9144000" cy="860397"/>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8024" y="356703"/>
            <a:ext cx="3076575"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447" y="2420888"/>
            <a:ext cx="8879072" cy="3312368"/>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2123728" y="3450704"/>
            <a:ext cx="2160240" cy="228255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283968" y="3450704"/>
            <a:ext cx="2448272" cy="2282552"/>
          </a:xfrm>
          <a:prstGeom prst="rect">
            <a:avLst/>
          </a:prstGeom>
          <a:solidFill>
            <a:schemeClr val="accent2">
              <a:alpha val="1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732240" y="3450704"/>
            <a:ext cx="2279296" cy="228255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431302" y="3081372"/>
            <a:ext cx="4545863" cy="369332"/>
          </a:xfrm>
          <a:prstGeom prst="rect">
            <a:avLst/>
          </a:prstGeom>
          <a:solidFill>
            <a:srgbClr val="002060"/>
          </a:solidFill>
          <a:ln w="38100">
            <a:solidFill>
              <a:srgbClr val="FF0000"/>
            </a:solidFill>
          </a:ln>
        </p:spPr>
        <p:txBody>
          <a:bodyPr wrap="square">
            <a:spAutoFit/>
          </a:bodyPr>
          <a:lstStyle/>
          <a:p>
            <a:r>
              <a:rPr lang="it-IT" dirty="0" err="1" smtClean="0">
                <a:solidFill>
                  <a:schemeClr val="bg2"/>
                </a:solidFill>
              </a:rPr>
              <a:t>Prescribed</a:t>
            </a:r>
            <a:r>
              <a:rPr lang="it-IT" dirty="0" smtClean="0">
                <a:solidFill>
                  <a:schemeClr val="bg2"/>
                </a:solidFill>
              </a:rPr>
              <a:t> plus </a:t>
            </a:r>
            <a:r>
              <a:rPr lang="it-IT" dirty="0" err="1">
                <a:solidFill>
                  <a:schemeClr val="bg2"/>
                </a:solidFill>
              </a:rPr>
              <a:t>P</a:t>
            </a:r>
            <a:r>
              <a:rPr lang="it-IT" dirty="0" err="1" smtClean="0">
                <a:solidFill>
                  <a:schemeClr val="bg2"/>
                </a:solidFill>
              </a:rPr>
              <a:t>erceived</a:t>
            </a:r>
            <a:r>
              <a:rPr lang="it-IT" dirty="0" smtClean="0">
                <a:solidFill>
                  <a:schemeClr val="bg2"/>
                </a:solidFill>
              </a:rPr>
              <a:t>: Total E  8.637.835 </a:t>
            </a:r>
            <a:endParaRPr lang="it-IT" dirty="0">
              <a:solidFill>
                <a:schemeClr val="bg2"/>
              </a:solidFill>
            </a:endParaRPr>
          </a:p>
        </p:txBody>
      </p:sp>
      <p:sp>
        <p:nvSpPr>
          <p:cNvPr id="15" name="Rettangolo 14"/>
          <p:cNvSpPr/>
          <p:nvPr/>
        </p:nvSpPr>
        <p:spPr>
          <a:xfrm>
            <a:off x="251520" y="1556792"/>
            <a:ext cx="8760016" cy="369332"/>
          </a:xfrm>
          <a:prstGeom prst="rect">
            <a:avLst/>
          </a:prstGeom>
          <a:solidFill>
            <a:srgbClr val="00B0F0">
              <a:alpha val="29000"/>
            </a:srgbClr>
          </a:solidFill>
          <a:ln w="57150">
            <a:solidFill>
              <a:srgbClr val="002060"/>
            </a:solidFill>
          </a:ln>
        </p:spPr>
        <p:txBody>
          <a:bodyPr wrap="square">
            <a:spAutoFit/>
          </a:bodyPr>
          <a:lstStyle/>
          <a:p>
            <a:r>
              <a:rPr lang="en-US" dirty="0" smtClean="0">
                <a:solidFill>
                  <a:srgbClr val="002060"/>
                </a:solidFill>
              </a:rPr>
              <a:t>DM accounted for 11%  monthly/costs of the procedures ordered by the respondents. </a:t>
            </a:r>
            <a:endParaRPr lang="it-IT" dirty="0">
              <a:solidFill>
                <a:srgbClr val="002060"/>
              </a:solidFill>
            </a:endParaRPr>
          </a:p>
        </p:txBody>
      </p:sp>
      <p:sp>
        <p:nvSpPr>
          <p:cNvPr id="16" name="Rettangolo 15"/>
          <p:cNvSpPr/>
          <p:nvPr/>
        </p:nvSpPr>
        <p:spPr>
          <a:xfrm>
            <a:off x="251520" y="5867980"/>
            <a:ext cx="8760016" cy="369332"/>
          </a:xfrm>
          <a:prstGeom prst="rect">
            <a:avLst/>
          </a:prstGeom>
        </p:spPr>
        <p:txBody>
          <a:bodyPr wrap="square">
            <a:spAutoFit/>
          </a:bodyPr>
          <a:lstStyle/>
          <a:p>
            <a:r>
              <a:rPr lang="en-US" dirty="0" smtClean="0"/>
              <a:t>DM accounted for 11%  monthly/costs of the procedures ordered by the respondents. </a:t>
            </a:r>
            <a:endParaRPr lang="it-IT" dirty="0"/>
          </a:p>
        </p:txBody>
      </p:sp>
    </p:spTree>
    <p:extLst>
      <p:ext uri="{BB962C8B-B14F-4D97-AF65-F5344CB8AC3E}">
        <p14:creationId xmlns:p14="http://schemas.microsoft.com/office/powerpoint/2010/main" xmlns="" val="1111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8" presetClass="entr" presetSubtype="1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8" presetClass="entr" presetSubtype="1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5"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3" y="4283684"/>
            <a:ext cx="7848872" cy="2457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552564"/>
            <a:ext cx="7848872" cy="24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020" y="260648"/>
            <a:ext cx="813143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73824" y="260648"/>
            <a:ext cx="25146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ttangolo 7"/>
          <p:cNvSpPr/>
          <p:nvPr/>
        </p:nvSpPr>
        <p:spPr>
          <a:xfrm>
            <a:off x="557422" y="1543046"/>
            <a:ext cx="7831001" cy="2462017"/>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72435" y="4313048"/>
            <a:ext cx="7815987" cy="2428320"/>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0155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020" y="74910"/>
            <a:ext cx="813143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3824" y="260648"/>
            <a:ext cx="25146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9592" y="979786"/>
            <a:ext cx="6912768" cy="5720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ttangolo 9"/>
          <p:cNvSpPr/>
          <p:nvPr/>
        </p:nvSpPr>
        <p:spPr>
          <a:xfrm>
            <a:off x="545020" y="979786"/>
            <a:ext cx="7267340" cy="2737246"/>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508104" y="2276871"/>
            <a:ext cx="864096" cy="533027"/>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45020" y="3699845"/>
            <a:ext cx="7267340" cy="2983558"/>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441776" y="5517232"/>
            <a:ext cx="864096" cy="194505"/>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7794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1268760"/>
            <a:ext cx="8964488" cy="5499182"/>
          </a:xfrm>
          <a:prstGeom prst="rect">
            <a:avLst/>
          </a:prstGeom>
          <a:noFill/>
          <a:ln w="6350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76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086"/>
            <a:ext cx="9144000" cy="6833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49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05" y="1268760"/>
            <a:ext cx="8996191" cy="5544616"/>
          </a:xfrm>
          <a:prstGeom prst="rect">
            <a:avLst/>
          </a:prstGeom>
          <a:noFill/>
          <a:ln w="635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ttangolo 8"/>
          <p:cNvSpPr/>
          <p:nvPr/>
        </p:nvSpPr>
        <p:spPr>
          <a:xfrm>
            <a:off x="0" y="4869160"/>
            <a:ext cx="8975138" cy="100811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5"/>
          <p:cNvSpPr>
            <a:spLocks noChangeArrowheads="1"/>
          </p:cNvSpPr>
          <p:nvPr/>
        </p:nvSpPr>
        <p:spPr bwMode="auto">
          <a:xfrm>
            <a:off x="47038" y="4509120"/>
            <a:ext cx="8982724" cy="338554"/>
          </a:xfrm>
          <a:prstGeom prst="rect">
            <a:avLst/>
          </a:prstGeom>
          <a:solidFill>
            <a:srgbClr val="002060"/>
          </a:solidFill>
          <a:ln w="38100">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bg2"/>
                </a:solidFill>
                <a:effectLst/>
                <a:latin typeface="Lato"/>
                <a:cs typeface="Arial" pitchFamily="34" charset="0"/>
              </a:rPr>
              <a:t>Adjusted</a:t>
            </a:r>
            <a:r>
              <a:rPr kumimoji="0" lang="it-IT" sz="1600" b="0" i="0" u="none" strike="noStrike" cap="none" normalizeH="0" baseline="0" dirty="0" smtClean="0">
                <a:ln>
                  <a:noFill/>
                </a:ln>
                <a:solidFill>
                  <a:schemeClr val="bg2"/>
                </a:solidFill>
                <a:effectLst/>
                <a:latin typeface="Lato"/>
                <a:cs typeface="Arial" pitchFamily="34" charset="0"/>
              </a:rPr>
              <a:t> </a:t>
            </a:r>
            <a:r>
              <a:rPr kumimoji="0" lang="it-IT" sz="1600" b="0" i="0" u="none" strike="noStrike" cap="none" normalizeH="0" baseline="0" dirty="0" err="1" smtClean="0">
                <a:ln>
                  <a:noFill/>
                </a:ln>
                <a:solidFill>
                  <a:schemeClr val="bg2"/>
                </a:solidFill>
                <a:effectLst/>
                <a:latin typeface="Lato"/>
                <a:cs typeface="Arial" pitchFamily="34" charset="0"/>
              </a:rPr>
              <a:t>ORs</a:t>
            </a:r>
            <a:r>
              <a:rPr kumimoji="0" lang="it-IT" sz="1600" b="0" i="0" u="none" strike="noStrike" cap="none" normalizeH="0" baseline="0" dirty="0" smtClean="0">
                <a:ln>
                  <a:noFill/>
                </a:ln>
                <a:solidFill>
                  <a:schemeClr val="bg2"/>
                </a:solidFill>
                <a:effectLst/>
                <a:latin typeface="Lato"/>
                <a:cs typeface="Arial" pitchFamily="34" charset="0"/>
              </a:rPr>
              <a:t> for FIT screening  </a:t>
            </a:r>
            <a:r>
              <a:rPr kumimoji="0" lang="it-IT" sz="1600" b="0" i="0" u="none" strike="noStrike" cap="none" normalizeH="0" baseline="0" dirty="0" err="1" smtClean="0">
                <a:ln>
                  <a:noFill/>
                </a:ln>
                <a:solidFill>
                  <a:schemeClr val="bg2"/>
                </a:solidFill>
                <a:effectLst/>
                <a:latin typeface="Lato"/>
                <a:cs typeface="Arial" pitchFamily="34" charset="0"/>
              </a:rPr>
              <a:t>cancer</a:t>
            </a:r>
            <a:r>
              <a:rPr kumimoji="0" lang="it-IT" sz="1600" b="0" i="0" u="none" strike="noStrike" cap="none" normalizeH="0" baseline="0" dirty="0" smtClean="0">
                <a:ln>
                  <a:noFill/>
                </a:ln>
                <a:solidFill>
                  <a:schemeClr val="bg2"/>
                </a:solidFill>
                <a:effectLst/>
                <a:latin typeface="Lato"/>
                <a:cs typeface="Arial" pitchFamily="34" charset="0"/>
              </a:rPr>
              <a:t> screening by DIP </a:t>
            </a:r>
            <a:r>
              <a:rPr kumimoji="0" lang="it-IT" sz="1600" b="0" i="0" u="none" strike="noStrike" cap="none" normalizeH="0" baseline="0" dirty="0" err="1" smtClean="0">
                <a:ln>
                  <a:noFill/>
                </a:ln>
                <a:solidFill>
                  <a:schemeClr val="bg2"/>
                </a:solidFill>
                <a:effectLst/>
                <a:latin typeface="Lato"/>
                <a:cs typeface="Arial" pitchFamily="34" charset="0"/>
              </a:rPr>
              <a:t>subscales</a:t>
            </a:r>
            <a:r>
              <a:rPr kumimoji="0" lang="it-IT" sz="1600" b="0" i="0" u="none" strike="noStrike" cap="none" normalizeH="0" baseline="0" dirty="0" smtClean="0">
                <a:ln>
                  <a:noFill/>
                </a:ln>
                <a:solidFill>
                  <a:schemeClr val="bg2"/>
                </a:solidFill>
                <a:effectLst/>
                <a:latin typeface="Lato"/>
                <a:cs typeface="Arial" pitchFamily="34" charset="0"/>
              </a:rPr>
              <a:t> with 95% </a:t>
            </a:r>
            <a:r>
              <a:rPr kumimoji="0" lang="it-IT" sz="1600" b="0" i="0" u="none" strike="noStrike" cap="none" normalizeH="0" baseline="0" dirty="0" err="1" smtClean="0">
                <a:ln>
                  <a:noFill/>
                </a:ln>
                <a:solidFill>
                  <a:schemeClr val="bg2"/>
                </a:solidFill>
                <a:effectLst/>
                <a:latin typeface="Lato"/>
                <a:cs typeface="Arial" pitchFamily="34" charset="0"/>
              </a:rPr>
              <a:t>CIs</a:t>
            </a:r>
            <a:r>
              <a:rPr kumimoji="0" lang="it-IT" sz="1600" b="0" i="0" u="none" strike="noStrike" cap="none" normalizeH="0" baseline="0" dirty="0" smtClean="0">
                <a:ln>
                  <a:noFill/>
                </a:ln>
                <a:solidFill>
                  <a:schemeClr val="bg2"/>
                </a:solidFill>
                <a:effectLst/>
                <a:latin typeface="Lato"/>
                <a:cs typeface="Arial" pitchFamily="34" charset="0"/>
              </a:rPr>
              <a:t> and </a:t>
            </a:r>
            <a:r>
              <a:rPr kumimoji="0" lang="it-IT" sz="1600" b="0" i="1" u="none" strike="noStrike" cap="none" normalizeH="0" baseline="0" dirty="0" smtClean="0">
                <a:ln>
                  <a:noFill/>
                </a:ln>
                <a:solidFill>
                  <a:schemeClr val="bg2"/>
                </a:solidFill>
                <a:effectLst/>
                <a:latin typeface="Lato"/>
                <a:cs typeface="Arial" pitchFamily="34" charset="0"/>
              </a:rPr>
              <a:t>p </a:t>
            </a:r>
            <a:endParaRPr kumimoji="0" lang="it-IT" sz="44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36983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516" y="1268760"/>
            <a:ext cx="8978980" cy="5472608"/>
          </a:xfrm>
          <a:prstGeom prst="rect">
            <a:avLst/>
          </a:prstGeom>
          <a:noFill/>
          <a:ln w="5080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120922" y="2924943"/>
            <a:ext cx="8627542"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91957" y="4005064"/>
            <a:ext cx="8656507"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2292" y="5013176"/>
            <a:ext cx="8676172"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3190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88490" y="1582341"/>
            <a:ext cx="8803990" cy="5324535"/>
          </a:xfrm>
          <a:prstGeom prst="rect">
            <a:avLst/>
          </a:prstGeom>
          <a:solidFill>
            <a:srgbClr val="002060"/>
          </a:solidFill>
          <a:ln w="57150">
            <a:solidFill>
              <a:srgbClr val="00B0F0"/>
            </a:solidFill>
          </a:ln>
        </p:spPr>
        <p:txBody>
          <a:bodyPr wrap="square">
            <a:spAutoFit/>
          </a:bodyPr>
          <a:lstStyle/>
          <a:p>
            <a:r>
              <a:rPr lang="en-US" dirty="0" smtClean="0">
                <a:solidFill>
                  <a:srgbClr val="92D050"/>
                </a:solidFill>
              </a:rPr>
              <a:t> </a:t>
            </a:r>
            <a:r>
              <a:rPr lang="en-US" sz="2400" dirty="0" smtClean="0">
                <a:solidFill>
                  <a:srgbClr val="92D050"/>
                </a:solidFill>
              </a:rPr>
              <a:t>Defensive information processing (DIP) to avoid FIT for CRC screening.</a:t>
            </a:r>
          </a:p>
          <a:p>
            <a:endParaRPr lang="en-US" sz="2400" dirty="0" smtClean="0">
              <a:solidFill>
                <a:schemeClr val="bg2"/>
              </a:solidFill>
            </a:endParaRPr>
          </a:p>
          <a:p>
            <a:r>
              <a:rPr lang="en-US" sz="2400" dirty="0" smtClean="0">
                <a:solidFill>
                  <a:schemeClr val="bg2"/>
                </a:solidFill>
              </a:rPr>
              <a:t>DIP is a way of reducing the negative psychological effects of threats such as cancer and may influence health‐protective behaviors such as the completion of recommended cancer screening.</a:t>
            </a:r>
          </a:p>
          <a:p>
            <a:endParaRPr lang="en-US" sz="2800" dirty="0" smtClean="0">
              <a:solidFill>
                <a:schemeClr val="bg2"/>
              </a:solidFill>
            </a:endParaRPr>
          </a:p>
          <a:p>
            <a:r>
              <a:rPr lang="en-US" sz="2400" dirty="0" smtClean="0">
                <a:solidFill>
                  <a:schemeClr val="bg2"/>
                </a:solidFill>
              </a:rPr>
              <a:t>Suppression may be the most common defensive behavior when receiving an invitation in the mail to complete a FIT kit </a:t>
            </a:r>
          </a:p>
          <a:p>
            <a:endParaRPr lang="en-US" sz="2400" dirty="0" smtClean="0">
              <a:solidFill>
                <a:schemeClr val="bg2"/>
              </a:solidFill>
            </a:endParaRPr>
          </a:p>
          <a:p>
            <a:r>
              <a:rPr lang="en-US" sz="2400" dirty="0" smtClean="0">
                <a:solidFill>
                  <a:schemeClr val="bg2"/>
                </a:solidFill>
              </a:rPr>
              <a:t>A face‐to‐face clinician recommendation it’s effective to complete CRC screening. (trough electronic health record if patients don’t  respond to mailed outreach)</a:t>
            </a:r>
          </a:p>
          <a:p>
            <a:endParaRPr lang="it-IT" sz="2400" dirty="0">
              <a:solidFill>
                <a:schemeClr val="bg2"/>
              </a:solidFill>
            </a:endParaRPr>
          </a:p>
        </p:txBody>
      </p:sp>
    </p:spTree>
    <p:extLst>
      <p:ext uri="{BB962C8B-B14F-4D97-AF65-F5344CB8AC3E}">
        <p14:creationId xmlns:p14="http://schemas.microsoft.com/office/powerpoint/2010/main" xmlns="" val="2283138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374230"/>
            <a:ext cx="9001000" cy="5439146"/>
          </a:xfrm>
          <a:prstGeom prst="rect">
            <a:avLst/>
          </a:prstGeom>
          <a:noFill/>
          <a:ln w="5715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75795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696" y="1628800"/>
            <a:ext cx="8976154" cy="4032448"/>
          </a:xfrm>
          <a:prstGeom prst="rect">
            <a:avLst/>
          </a:prstGeom>
          <a:noFill/>
          <a:ln w="635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696" y="88175"/>
            <a:ext cx="8974154" cy="1396609"/>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134350" y="5903891"/>
            <a:ext cx="8974154" cy="830997"/>
          </a:xfrm>
          <a:prstGeom prst="rect">
            <a:avLst/>
          </a:prstGeom>
          <a:solidFill>
            <a:srgbClr val="002060"/>
          </a:solidFill>
          <a:ln w="57150">
            <a:solidFill>
              <a:srgbClr val="00B0F0"/>
            </a:solid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600" dirty="0">
                <a:solidFill>
                  <a:schemeClr val="bg2"/>
                </a:solidFill>
                <a:latin typeface="AdvTT08640291"/>
                <a:cs typeface="Arial" pitchFamily="34" charset="0"/>
              </a:rPr>
              <a:t>B</a:t>
            </a:r>
            <a:r>
              <a:rPr kumimoji="0" lang="en-US" sz="1600" b="0" i="0" u="none" strike="noStrike" cap="none" normalizeH="0" baseline="0" dirty="0" smtClean="0">
                <a:ln>
                  <a:noFill/>
                </a:ln>
                <a:solidFill>
                  <a:schemeClr val="bg2"/>
                </a:solidFill>
                <a:effectLst/>
                <a:latin typeface="AdvTT08640291"/>
                <a:cs typeface="Arial" pitchFamily="34" charset="0"/>
              </a:rPr>
              <a:t>eing up to date  &lt; risk of dying of CRC by more than 60%. </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2"/>
                </a:solidFill>
                <a:effectLst/>
                <a:latin typeface="AdvTT08640291"/>
                <a:cs typeface="Arial" pitchFamily="34" charset="0"/>
              </a:rPr>
              <a:t>The risk of death from CRC was &gt; 2-fold higher in people who had failed to screen</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2"/>
                </a:solidFill>
                <a:effectLst/>
                <a:latin typeface="AdvTT08640291"/>
                <a:cs typeface="Arial" pitchFamily="34" charset="0"/>
              </a:rPr>
              <a:t> and about 7-fold higher in those with failure of follow-up.</a:t>
            </a:r>
            <a:endParaRPr kumimoji="0" lang="it-IT" sz="1600" b="0" i="0" u="none" strike="noStrike" cap="none" normalizeH="0" baseline="0" dirty="0" smtClean="0">
              <a:ln>
                <a:noFill/>
              </a:ln>
              <a:solidFill>
                <a:schemeClr val="bg2"/>
              </a:solidFill>
              <a:effectLst/>
              <a:latin typeface="AdvTT08640291"/>
              <a:cs typeface="Arial" pitchFamily="34" charset="0"/>
            </a:endParaRPr>
          </a:p>
        </p:txBody>
      </p:sp>
      <p:sp>
        <p:nvSpPr>
          <p:cNvPr id="5" name="Rettangolo 4"/>
          <p:cNvSpPr/>
          <p:nvPr/>
        </p:nvSpPr>
        <p:spPr>
          <a:xfrm>
            <a:off x="3923928" y="4221088"/>
            <a:ext cx="4026980" cy="576064"/>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8740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93" y="1172844"/>
            <a:ext cx="9108504" cy="564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4" y="21523"/>
            <a:ext cx="9108506" cy="1162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86" y="905741"/>
            <a:ext cx="6698036" cy="277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8264" y="905047"/>
            <a:ext cx="1872208" cy="21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115616" y="1844824"/>
            <a:ext cx="646331" cy="369332"/>
          </a:xfrm>
          <a:prstGeom prst="rect">
            <a:avLst/>
          </a:prstGeom>
          <a:noFill/>
        </p:spPr>
        <p:txBody>
          <a:bodyPr wrap="none" rtlCol="0">
            <a:spAutoFit/>
          </a:bodyPr>
          <a:lstStyle/>
          <a:p>
            <a:r>
              <a:rPr lang="it-IT" dirty="0" smtClean="0">
                <a:solidFill>
                  <a:schemeClr val="tx1"/>
                </a:solidFill>
              </a:rPr>
              <a:t>85%</a:t>
            </a:r>
            <a:endParaRPr lang="it-IT" dirty="0">
              <a:solidFill>
                <a:schemeClr val="tx1"/>
              </a:solidFill>
            </a:endParaRPr>
          </a:p>
        </p:txBody>
      </p:sp>
      <p:sp>
        <p:nvSpPr>
          <p:cNvPr id="7" name="CasellaDiTesto 6"/>
          <p:cNvSpPr txBox="1"/>
          <p:nvPr/>
        </p:nvSpPr>
        <p:spPr>
          <a:xfrm>
            <a:off x="2195736" y="2564904"/>
            <a:ext cx="646331" cy="369332"/>
          </a:xfrm>
          <a:prstGeom prst="rect">
            <a:avLst/>
          </a:prstGeom>
          <a:noFill/>
        </p:spPr>
        <p:txBody>
          <a:bodyPr wrap="none" rtlCol="0">
            <a:spAutoFit/>
          </a:bodyPr>
          <a:lstStyle/>
          <a:p>
            <a:r>
              <a:rPr lang="it-IT" dirty="0">
                <a:solidFill>
                  <a:schemeClr val="tx1"/>
                </a:solidFill>
              </a:rPr>
              <a:t>6</a:t>
            </a:r>
            <a:r>
              <a:rPr lang="it-IT" dirty="0" smtClean="0">
                <a:solidFill>
                  <a:schemeClr val="tx1"/>
                </a:solidFill>
              </a:rPr>
              <a:t>5%</a:t>
            </a:r>
            <a:endParaRPr lang="it-IT" dirty="0">
              <a:solidFill>
                <a:schemeClr val="tx1"/>
              </a:solidFill>
            </a:endParaRPr>
          </a:p>
        </p:txBody>
      </p:sp>
      <p:sp>
        <p:nvSpPr>
          <p:cNvPr id="8" name="CasellaDiTesto 7"/>
          <p:cNvSpPr txBox="1"/>
          <p:nvPr/>
        </p:nvSpPr>
        <p:spPr>
          <a:xfrm>
            <a:off x="4348226" y="3995772"/>
            <a:ext cx="646331" cy="369332"/>
          </a:xfrm>
          <a:prstGeom prst="rect">
            <a:avLst/>
          </a:prstGeom>
          <a:noFill/>
        </p:spPr>
        <p:txBody>
          <a:bodyPr wrap="none" rtlCol="0">
            <a:spAutoFit/>
          </a:bodyPr>
          <a:lstStyle/>
          <a:p>
            <a:r>
              <a:rPr lang="it-IT" dirty="0" smtClean="0">
                <a:solidFill>
                  <a:schemeClr val="tx1"/>
                </a:solidFill>
              </a:rPr>
              <a:t>18%</a:t>
            </a:r>
            <a:endParaRPr lang="it-IT" dirty="0">
              <a:solidFill>
                <a:schemeClr val="tx1"/>
              </a:solidFill>
            </a:endParaRPr>
          </a:p>
        </p:txBody>
      </p:sp>
      <p:sp>
        <p:nvSpPr>
          <p:cNvPr id="9" name="CasellaDiTesto 8"/>
          <p:cNvSpPr txBox="1"/>
          <p:nvPr/>
        </p:nvSpPr>
        <p:spPr>
          <a:xfrm>
            <a:off x="7057534" y="4365104"/>
            <a:ext cx="518091" cy="369332"/>
          </a:xfrm>
          <a:prstGeom prst="rect">
            <a:avLst/>
          </a:prstGeom>
          <a:noFill/>
        </p:spPr>
        <p:txBody>
          <a:bodyPr wrap="none" rtlCol="0">
            <a:spAutoFit/>
          </a:bodyPr>
          <a:lstStyle/>
          <a:p>
            <a:r>
              <a:rPr lang="it-IT" dirty="0" smtClean="0">
                <a:solidFill>
                  <a:schemeClr val="tx1"/>
                </a:solidFill>
              </a:rPr>
              <a:t>2%</a:t>
            </a:r>
            <a:endParaRPr lang="it-IT" dirty="0">
              <a:solidFill>
                <a:schemeClr val="tx1"/>
              </a:solidFill>
            </a:endParaRPr>
          </a:p>
        </p:txBody>
      </p:sp>
      <p:sp>
        <p:nvSpPr>
          <p:cNvPr id="10" name="Rettangolo 9"/>
          <p:cNvSpPr/>
          <p:nvPr/>
        </p:nvSpPr>
        <p:spPr>
          <a:xfrm>
            <a:off x="1115616" y="2198912"/>
            <a:ext cx="504056" cy="267024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202290" y="2929482"/>
            <a:ext cx="504056" cy="193967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386311" y="4365104"/>
            <a:ext cx="504056" cy="521140"/>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7057534" y="4734436"/>
            <a:ext cx="504056" cy="15180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7274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 y="1118607"/>
            <a:ext cx="9017795" cy="564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4" y="21523"/>
            <a:ext cx="9108506" cy="1162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86" y="905741"/>
            <a:ext cx="6698036" cy="277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8264" y="905047"/>
            <a:ext cx="1872208" cy="21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115616" y="1844824"/>
            <a:ext cx="583814" cy="369332"/>
          </a:xfrm>
          <a:prstGeom prst="rect">
            <a:avLst/>
          </a:prstGeom>
          <a:noFill/>
        </p:spPr>
        <p:txBody>
          <a:bodyPr wrap="none" rtlCol="0">
            <a:spAutoFit/>
          </a:bodyPr>
          <a:lstStyle/>
          <a:p>
            <a:r>
              <a:rPr lang="it-IT" dirty="0" smtClean="0"/>
              <a:t>85%</a:t>
            </a:r>
            <a:endParaRPr lang="it-IT" dirty="0"/>
          </a:p>
        </p:txBody>
      </p:sp>
      <p:sp>
        <p:nvSpPr>
          <p:cNvPr id="7" name="CasellaDiTesto 6"/>
          <p:cNvSpPr txBox="1"/>
          <p:nvPr/>
        </p:nvSpPr>
        <p:spPr>
          <a:xfrm>
            <a:off x="2195736" y="2564904"/>
            <a:ext cx="583814" cy="369332"/>
          </a:xfrm>
          <a:prstGeom prst="rect">
            <a:avLst/>
          </a:prstGeom>
          <a:noFill/>
        </p:spPr>
        <p:txBody>
          <a:bodyPr wrap="none" rtlCol="0">
            <a:spAutoFit/>
          </a:bodyPr>
          <a:lstStyle/>
          <a:p>
            <a:r>
              <a:rPr lang="it-IT" dirty="0"/>
              <a:t>6</a:t>
            </a:r>
            <a:r>
              <a:rPr lang="it-IT" dirty="0" smtClean="0"/>
              <a:t>5%</a:t>
            </a:r>
            <a:endParaRPr lang="it-IT" dirty="0"/>
          </a:p>
        </p:txBody>
      </p:sp>
      <p:sp>
        <p:nvSpPr>
          <p:cNvPr id="8" name="CasellaDiTesto 7"/>
          <p:cNvSpPr txBox="1"/>
          <p:nvPr/>
        </p:nvSpPr>
        <p:spPr>
          <a:xfrm>
            <a:off x="4348226" y="3995772"/>
            <a:ext cx="583814" cy="369332"/>
          </a:xfrm>
          <a:prstGeom prst="rect">
            <a:avLst/>
          </a:prstGeom>
          <a:noFill/>
        </p:spPr>
        <p:txBody>
          <a:bodyPr wrap="none" rtlCol="0">
            <a:spAutoFit/>
          </a:bodyPr>
          <a:lstStyle/>
          <a:p>
            <a:r>
              <a:rPr lang="it-IT" dirty="0" smtClean="0"/>
              <a:t>18%</a:t>
            </a:r>
            <a:endParaRPr lang="it-IT" dirty="0"/>
          </a:p>
        </p:txBody>
      </p:sp>
      <p:sp>
        <p:nvSpPr>
          <p:cNvPr id="9" name="CasellaDiTesto 8"/>
          <p:cNvSpPr txBox="1"/>
          <p:nvPr/>
        </p:nvSpPr>
        <p:spPr>
          <a:xfrm>
            <a:off x="7057534" y="4365104"/>
            <a:ext cx="466794" cy="369332"/>
          </a:xfrm>
          <a:prstGeom prst="rect">
            <a:avLst/>
          </a:prstGeom>
          <a:noFill/>
        </p:spPr>
        <p:txBody>
          <a:bodyPr wrap="none" rtlCol="0">
            <a:spAutoFit/>
          </a:bodyPr>
          <a:lstStyle/>
          <a:p>
            <a:r>
              <a:rPr lang="it-IT" dirty="0" smtClean="0"/>
              <a:t>2%</a:t>
            </a:r>
            <a:endParaRPr lang="it-IT" dirty="0"/>
          </a:p>
        </p:txBody>
      </p:sp>
      <p:pic>
        <p:nvPicPr>
          <p:cNvPr id="4" name="Picture 3"/>
          <p:cNvPicPr>
            <a:picLocks noChangeAspect="1" noChangeArrowheads="1"/>
          </p:cNvPicPr>
          <p:nvPr/>
        </p:nvPicPr>
        <p:blipFill>
          <a:blip r:embed="rId6"/>
          <a:srcRect/>
          <a:stretch>
            <a:fillRect/>
          </a:stretch>
        </p:blipFill>
        <p:spPr bwMode="auto">
          <a:xfrm>
            <a:off x="2286000" y="1714500"/>
            <a:ext cx="4572000" cy="3429000"/>
          </a:xfrm>
          <a:prstGeom prst="rect">
            <a:avLst/>
          </a:prstGeom>
          <a:noFill/>
          <a:ln w="9525">
            <a:noFill/>
            <a:miter lim="800000"/>
            <a:headEnd/>
            <a:tailEnd/>
          </a:ln>
          <a:effectLst/>
        </p:spPr>
      </p:pic>
    </p:spTree>
    <p:extLst>
      <p:ext uri="{BB962C8B-B14F-4D97-AF65-F5344CB8AC3E}">
        <p14:creationId xmlns:p14="http://schemas.microsoft.com/office/powerpoint/2010/main" xmlns="" val="25316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6881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679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15"/>
            <a:ext cx="9203880" cy="6959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719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9289032"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995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72" y="0"/>
            <a:ext cx="9126876"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74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9" y="0"/>
            <a:ext cx="91434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984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1" y="0"/>
            <a:ext cx="914155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07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46574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4404</TotalTime>
  <Words>627</Words>
  <Application>Microsoft Office PowerPoint</Application>
  <PresentationFormat>Presentazione su schermo (4:3)</PresentationFormat>
  <Paragraphs>32</Paragraphs>
  <Slides>26</Slides>
  <Notes>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iMac</dc:creator>
  <cp:lastModifiedBy>Medicina 2 Caposala 2</cp:lastModifiedBy>
  <cp:revision>35</cp:revision>
  <dcterms:created xsi:type="dcterms:W3CDTF">2025-02-15T15:14:26Z</dcterms:created>
  <dcterms:modified xsi:type="dcterms:W3CDTF">2025-03-18T13:00:07Z</dcterms:modified>
</cp:coreProperties>
</file>